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FF9900"/>
    <a:srgbClr val="663300"/>
    <a:srgbClr val="894400"/>
    <a:srgbClr val="A45100"/>
    <a:srgbClr val="B75B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32787"/>
    <p:restoredTop sz="90929"/>
  </p:normalViewPr>
  <p:slideViewPr>
    <p:cSldViewPr>
      <p:cViewPr varScale="1">
        <p:scale>
          <a:sx n="73" d="100"/>
          <a:sy n="73" d="100"/>
        </p:scale>
        <p:origin x="-1794"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F79CCE9-806F-4583-B885-1D590A43C00A}" type="slidenum">
              <a:rPr lang="es-ES"/>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409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09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409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56A57EB-2E15-4965-9EC6-1AD0157FD5EC}"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747873-9D96-48DD-9BA3-F155685182E7}" type="slidenum">
              <a:rPr lang="es-ES"/>
              <a:pPr/>
              <a:t>1</a:t>
            </a:fld>
            <a:endParaRPr lang="es-E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DB33FF-7F1A-4C24-B615-1DE6ABEAFB8A}" type="slidenum">
              <a:rPr lang="es-ES"/>
              <a:pPr/>
              <a:t>10</a:t>
            </a:fld>
            <a:endParaRPr lang="es-E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58F1D7-DC28-4888-B6B0-22090EF7E05B}" type="slidenum">
              <a:rPr lang="es-ES"/>
              <a:pPr/>
              <a:t>11</a:t>
            </a:fld>
            <a:endParaRPr lang="es-E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350F48-A897-4F23-BEF8-F1BC7300BE8E}" type="slidenum">
              <a:rPr lang="es-ES"/>
              <a:pPr/>
              <a:t>12</a:t>
            </a:fld>
            <a:endParaRPr lang="es-E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901E3D-03E4-4415-B7D8-9D8BC9B2FCFB}" type="slidenum">
              <a:rPr lang="es-ES"/>
              <a:pPr/>
              <a:t>13</a:t>
            </a:fld>
            <a:endParaRPr lang="es-E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CB688-C1B8-4703-9007-A1BDA885D2F8}" type="slidenum">
              <a:rPr lang="es-ES"/>
              <a:pPr/>
              <a:t>14</a:t>
            </a:fld>
            <a:endParaRPr lang="es-E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EB1BAD-1159-40D7-9EF1-7CBC93D1129C}" type="slidenum">
              <a:rPr lang="es-ES"/>
              <a:pPr/>
              <a:t>15</a:t>
            </a:fld>
            <a:endParaRPr lang="es-E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AA40BE-E7B1-4055-819B-642E09D19A2B}" type="slidenum">
              <a:rPr lang="es-ES"/>
              <a:pPr/>
              <a:t>2</a:t>
            </a:fld>
            <a:endParaRPr lang="es-E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6BDF4F-3D95-422F-AE1D-71307CA566B7}" type="slidenum">
              <a:rPr lang="es-ES"/>
              <a:pPr/>
              <a:t>3</a:t>
            </a:fld>
            <a:endParaRPr lang="es-E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7015F4-D249-4457-A0F6-4399FA3E752D}" type="slidenum">
              <a:rPr lang="es-ES"/>
              <a:pPr/>
              <a:t>4</a:t>
            </a:fld>
            <a:endParaRPr lang="es-E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DB2DA-2BB5-4C52-8698-C07DF6913E8F}" type="slidenum">
              <a:rPr lang="es-ES"/>
              <a:pPr/>
              <a:t>5</a:t>
            </a:fld>
            <a:endParaRPr lang="es-E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E4EADB-424B-4446-A761-17D10AA45858}" type="slidenum">
              <a:rPr lang="es-ES"/>
              <a:pPr/>
              <a:t>6</a:t>
            </a:fld>
            <a:endParaRPr lang="es-E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AFFF9F-066E-4EC3-AED0-15C6F8BBCD38}" type="slidenum">
              <a:rPr lang="es-ES"/>
              <a:pPr/>
              <a:t>7</a:t>
            </a:fld>
            <a:endParaRPr lang="es-E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C553C1-3C16-4073-8907-C3720514BEBB}" type="slidenum">
              <a:rPr lang="es-ES"/>
              <a:pPr/>
              <a:t>8</a:t>
            </a:fld>
            <a:endParaRPr lang="es-E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4ABD6E-E0FD-4F06-81E5-9D33C1476C29}" type="slidenum">
              <a:rPr lang="es-ES"/>
              <a:pPr/>
              <a:t>9</a:t>
            </a:fld>
            <a:endParaRPr lang="es-E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3078" name="Group 1030"/>
          <p:cNvGrpSpPr>
            <a:grpSpLocks/>
          </p:cNvGrpSpPr>
          <p:nvPr/>
        </p:nvGrpSpPr>
        <p:grpSpPr bwMode="auto">
          <a:xfrm>
            <a:off x="457200" y="2363788"/>
            <a:ext cx="8153400" cy="1600200"/>
            <a:chOff x="288" y="1489"/>
            <a:chExt cx="5136" cy="1008"/>
          </a:xfrm>
        </p:grpSpPr>
        <p:sp>
          <p:nvSpPr>
            <p:cNvPr id="3074" name="Arc 1026"/>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endParaRPr lang="en-US"/>
            </a:p>
          </p:txBody>
        </p:sp>
        <p:sp>
          <p:nvSpPr>
            <p:cNvPr id="3075" name="Arc 1027"/>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endParaRPr lang="en-US"/>
            </a:p>
          </p:txBody>
        </p:sp>
        <p:sp>
          <p:nvSpPr>
            <p:cNvPr id="3076" name="Arc 1028"/>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endParaRPr lang="en-US"/>
            </a:p>
          </p:txBody>
        </p:sp>
        <p:sp>
          <p:nvSpPr>
            <p:cNvPr id="3077" name="AutoShape 1029"/>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endParaRPr lang="en-US"/>
            </a:p>
          </p:txBody>
        </p:sp>
      </p:grpSp>
      <p:sp>
        <p:nvSpPr>
          <p:cNvPr id="3079" name="Rectangle 1031"/>
          <p:cNvSpPr>
            <a:spLocks noGrp="1" noChangeArrowheads="1"/>
          </p:cNvSpPr>
          <p:nvPr>
            <p:ph type="ctrTitle" sz="quarter"/>
          </p:nvPr>
        </p:nvSpPr>
        <p:spPr>
          <a:xfrm>
            <a:off x="685800" y="1447800"/>
            <a:ext cx="7772400" cy="1143000"/>
          </a:xfrm>
        </p:spPr>
        <p:txBody>
          <a:bodyPr/>
          <a:lstStyle>
            <a:lvl1pPr>
              <a:defRPr/>
            </a:lvl1pPr>
          </a:lstStyle>
          <a:p>
            <a:r>
              <a:rPr lang="es-ES"/>
              <a:t>Haga clic para modificar el estilo de título del patrón</a:t>
            </a:r>
          </a:p>
        </p:txBody>
      </p:sp>
      <p:sp>
        <p:nvSpPr>
          <p:cNvPr id="3080" name="Rectangle 1032"/>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s-ES"/>
              <a:t>Haga clic para modificar el estilo de subtítulo del patrón</a:t>
            </a:r>
          </a:p>
        </p:txBody>
      </p:sp>
      <p:sp>
        <p:nvSpPr>
          <p:cNvPr id="3081" name="Rectangle 1033"/>
          <p:cNvSpPr>
            <a:spLocks noGrp="1" noChangeArrowheads="1"/>
          </p:cNvSpPr>
          <p:nvPr>
            <p:ph type="dt" sz="quarter" idx="2"/>
          </p:nvPr>
        </p:nvSpPr>
        <p:spPr/>
        <p:txBody>
          <a:bodyPr/>
          <a:lstStyle>
            <a:lvl1pPr>
              <a:defRPr/>
            </a:lvl1pPr>
          </a:lstStyle>
          <a:p>
            <a:endParaRPr lang="es-ES"/>
          </a:p>
        </p:txBody>
      </p:sp>
      <p:sp>
        <p:nvSpPr>
          <p:cNvPr id="3082" name="Rectangle 1034"/>
          <p:cNvSpPr>
            <a:spLocks noGrp="1" noChangeArrowheads="1"/>
          </p:cNvSpPr>
          <p:nvPr>
            <p:ph type="ftr" sz="quarter" idx="3"/>
          </p:nvPr>
        </p:nvSpPr>
        <p:spPr/>
        <p:txBody>
          <a:bodyPr/>
          <a:lstStyle>
            <a:lvl1pPr>
              <a:defRPr/>
            </a:lvl1pPr>
          </a:lstStyle>
          <a:p>
            <a:endParaRPr lang="es-ES"/>
          </a:p>
        </p:txBody>
      </p:sp>
      <p:sp>
        <p:nvSpPr>
          <p:cNvPr id="3083" name="Rectangle 1035"/>
          <p:cNvSpPr>
            <a:spLocks noGrp="1" noChangeArrowheads="1"/>
          </p:cNvSpPr>
          <p:nvPr>
            <p:ph type="sldNum" sz="quarter" idx="4"/>
          </p:nvPr>
        </p:nvSpPr>
        <p:spPr/>
        <p:txBody>
          <a:bodyPr/>
          <a:lstStyle>
            <a:lvl1pPr>
              <a:defRPr/>
            </a:lvl1pPr>
          </a:lstStyle>
          <a:p>
            <a:fld id="{43AC2C8B-07C7-4C34-98A4-5A33EA434A1C}"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151A30C-C2E2-436A-9CD9-1AC8435892A7}"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381000"/>
            <a:ext cx="1943100" cy="57912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685800" y="381000"/>
            <a:ext cx="5676900" cy="5791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26D3B68F-F996-4968-99EE-DA1867A500B1}"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ítulo, imágenes prediseñadas y texto">
    <p:spTree>
      <p:nvGrpSpPr>
        <p:cNvPr id="1" name=""/>
        <p:cNvGrpSpPr/>
        <p:nvPr/>
      </p:nvGrpSpPr>
      <p:grpSpPr>
        <a:xfrm>
          <a:off x="0" y="0"/>
          <a:ext cx="0" cy="0"/>
          <a:chOff x="0" y="0"/>
          <a:chExt cx="0" cy="0"/>
        </a:xfrm>
      </p:grpSpPr>
      <p:sp>
        <p:nvSpPr>
          <p:cNvPr id="2" name="1 Título"/>
          <p:cNvSpPr>
            <a:spLocks noGrp="1"/>
          </p:cNvSpPr>
          <p:nvPr>
            <p:ph type="title"/>
          </p:nvPr>
        </p:nvSpPr>
        <p:spPr>
          <a:xfrm>
            <a:off x="685800" y="381000"/>
            <a:ext cx="7772400" cy="1143000"/>
          </a:xfrm>
        </p:spPr>
        <p:txBody>
          <a:bodyPr/>
          <a:lstStyle/>
          <a:p>
            <a:r>
              <a:rPr lang="es-ES" smtClean="0"/>
              <a:t>Haga clic para modificar el estilo de título del patrón</a:t>
            </a:r>
            <a:endParaRPr lang="en-US"/>
          </a:p>
        </p:txBody>
      </p:sp>
      <p:sp>
        <p:nvSpPr>
          <p:cNvPr id="3" name="2 Marcador de imágenes prediseñadas"/>
          <p:cNvSpPr>
            <a:spLocks noGrp="1"/>
          </p:cNvSpPr>
          <p:nvPr>
            <p:ph type="clipArt" sz="half" idx="1"/>
          </p:nvPr>
        </p:nvSpPr>
        <p:spPr>
          <a:xfrm>
            <a:off x="685800" y="2057400"/>
            <a:ext cx="3810000" cy="4114800"/>
          </a:xfrm>
        </p:spPr>
        <p:txBody>
          <a:bodyPr/>
          <a:lstStyle/>
          <a:p>
            <a:endParaRPr lang="en-US"/>
          </a:p>
        </p:txBody>
      </p:sp>
      <p:sp>
        <p:nvSpPr>
          <p:cNvPr id="4" name="3 Marcador de texto"/>
          <p:cNvSpPr>
            <a:spLocks noGrp="1"/>
          </p:cNvSpPr>
          <p:nvPr>
            <p:ph type="body" sz="half" idx="2"/>
          </p:nvPr>
        </p:nvSpPr>
        <p:spPr>
          <a:xfrm>
            <a:off x="4648200" y="20574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a:xfrm>
            <a:off x="685800" y="6324600"/>
            <a:ext cx="1905000" cy="457200"/>
          </a:xfrm>
        </p:spPr>
        <p:txBody>
          <a:bodyPr/>
          <a:lstStyle>
            <a:lvl1pPr>
              <a:defRPr/>
            </a:lvl1pPr>
          </a:lstStyle>
          <a:p>
            <a:endParaRPr lang="es-ES"/>
          </a:p>
        </p:txBody>
      </p:sp>
      <p:sp>
        <p:nvSpPr>
          <p:cNvPr id="6" name="5 Marcador de pie de página"/>
          <p:cNvSpPr>
            <a:spLocks noGrp="1"/>
          </p:cNvSpPr>
          <p:nvPr>
            <p:ph type="ftr" sz="quarter" idx="11"/>
          </p:nvPr>
        </p:nvSpPr>
        <p:spPr>
          <a:xfrm>
            <a:off x="3124200" y="6324600"/>
            <a:ext cx="2895600" cy="45720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6553200" y="6324600"/>
            <a:ext cx="1905000" cy="457200"/>
          </a:xfrm>
        </p:spPr>
        <p:txBody>
          <a:bodyPr/>
          <a:lstStyle>
            <a:lvl1pPr>
              <a:defRPr/>
            </a:lvl1pPr>
          </a:lstStyle>
          <a:p>
            <a:fld id="{C93D1473-CE23-47B0-A92C-80CD88EDC2F6}"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685800" y="381000"/>
            <a:ext cx="7772400" cy="1143000"/>
          </a:xfrm>
        </p:spPr>
        <p:txBody>
          <a:bodyPr/>
          <a:lstStyle/>
          <a:p>
            <a:r>
              <a:rPr lang="es-ES" smtClean="0"/>
              <a:t>Haga clic para modificar el estilo de título del patrón</a:t>
            </a:r>
            <a:endParaRPr lang="en-US"/>
          </a:p>
        </p:txBody>
      </p:sp>
      <p:sp>
        <p:nvSpPr>
          <p:cNvPr id="3" name="2 Marcador de SmartArt"/>
          <p:cNvSpPr>
            <a:spLocks noGrp="1"/>
          </p:cNvSpPr>
          <p:nvPr>
            <p:ph type="dgm" idx="1"/>
          </p:nvPr>
        </p:nvSpPr>
        <p:spPr>
          <a:xfrm>
            <a:off x="685800" y="2057400"/>
            <a:ext cx="7772400" cy="4114800"/>
          </a:xfrm>
        </p:spPr>
        <p:txBody>
          <a:bodyPr/>
          <a:lstStyle/>
          <a:p>
            <a:endParaRPr lang="en-US"/>
          </a:p>
        </p:txBody>
      </p:sp>
      <p:sp>
        <p:nvSpPr>
          <p:cNvPr id="4" name="3 Marcador de fecha"/>
          <p:cNvSpPr>
            <a:spLocks noGrp="1"/>
          </p:cNvSpPr>
          <p:nvPr>
            <p:ph type="dt" sz="half" idx="10"/>
          </p:nvPr>
        </p:nvSpPr>
        <p:spPr>
          <a:xfrm>
            <a:off x="685800" y="6324600"/>
            <a:ext cx="1905000" cy="457200"/>
          </a:xfrm>
        </p:spPr>
        <p:txBody>
          <a:bodyPr/>
          <a:lstStyle>
            <a:lvl1pPr>
              <a:defRPr/>
            </a:lvl1pPr>
          </a:lstStyle>
          <a:p>
            <a:endParaRPr lang="es-ES"/>
          </a:p>
        </p:txBody>
      </p:sp>
      <p:sp>
        <p:nvSpPr>
          <p:cNvPr id="5" name="4 Marcador de pie de página"/>
          <p:cNvSpPr>
            <a:spLocks noGrp="1"/>
          </p:cNvSpPr>
          <p:nvPr>
            <p:ph type="ftr" sz="quarter" idx="11"/>
          </p:nvPr>
        </p:nvSpPr>
        <p:spPr>
          <a:xfrm>
            <a:off x="3124200" y="6324600"/>
            <a:ext cx="2895600" cy="45720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6553200" y="6324600"/>
            <a:ext cx="1905000" cy="457200"/>
          </a:xfrm>
        </p:spPr>
        <p:txBody>
          <a:bodyPr/>
          <a:lstStyle>
            <a:lvl1pPr>
              <a:defRPr/>
            </a:lvl1pPr>
          </a:lstStyle>
          <a:p>
            <a:fld id="{39D54968-8879-4DE4-A44C-9056FF3DE4E1}"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E34BBD0-0FAD-4DC8-B724-ECAA7A09E857}"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6FFBB41-D249-4DEC-ACA6-ED41786440DE}"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EA55AF0-0BCA-4FD9-893C-0B5FCA53B18B}"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ABDC7BDC-8193-4550-ABD0-9A7C2EBA0117}"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5175036D-A4C6-4888-8D69-5769338863F8}"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08F9D0A3-84A3-4455-9365-51D3F9E92762}"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C0B85D74-9A51-40DC-B1F6-008FAFCB9245}"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E4C378DB-2C51-4F0D-83C9-EB9E9E05B611}"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0" name="Group 6"/>
          <p:cNvGrpSpPr>
            <a:grpSpLocks/>
          </p:cNvGrpSpPr>
          <p:nvPr/>
        </p:nvGrpSpPr>
        <p:grpSpPr bwMode="auto">
          <a:xfrm>
            <a:off x="457200" y="992188"/>
            <a:ext cx="8153400" cy="1600200"/>
            <a:chOff x="288" y="625"/>
            <a:chExt cx="5136" cy="1008"/>
          </a:xfrm>
        </p:grpSpPr>
        <p:sp>
          <p:nvSpPr>
            <p:cNvPr id="1026" name="Arc 2"/>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endParaRPr lang="en-US"/>
            </a:p>
          </p:txBody>
        </p:sp>
        <p:sp>
          <p:nvSpPr>
            <p:cNvPr id="1027" name="Arc 3"/>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endParaRPr lang="en-US"/>
            </a:p>
          </p:txBody>
        </p:sp>
        <p:sp>
          <p:nvSpPr>
            <p:cNvPr id="1028" name="Arc 4"/>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endParaRPr lang="en-US"/>
            </a:p>
          </p:txBody>
        </p:sp>
        <p:sp>
          <p:nvSpPr>
            <p:cNvPr id="1029" name="AutoShape 5"/>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endParaRPr lang="en-US"/>
            </a:p>
          </p:txBody>
        </p:sp>
      </p:grpSp>
      <p:sp>
        <p:nvSpPr>
          <p:cNvPr id="1031" name="Rectangle 7"/>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s-ES" smtClean="0"/>
              <a:t>Haga clic para modificar el estilo de título del patrón</a:t>
            </a:r>
          </a:p>
        </p:txBody>
      </p:sp>
      <p:sp>
        <p:nvSpPr>
          <p:cNvPr id="1032" name="Rectangle 8"/>
          <p:cNvSpPr>
            <a:spLocks noGrp="1" noChangeArrowheads="1"/>
          </p:cNvSpPr>
          <p:nvPr>
            <p:ph type="body" idx="1"/>
          </p:nvPr>
        </p:nvSpPr>
        <p:spPr bwMode="auto">
          <a:xfrm>
            <a:off x="685800" y="20574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33"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Arial" charset="0"/>
              </a:defRPr>
            </a:lvl1pPr>
          </a:lstStyle>
          <a:p>
            <a:endParaRPr lang="es-ES"/>
          </a:p>
        </p:txBody>
      </p:sp>
      <p:sp>
        <p:nvSpPr>
          <p:cNvPr id="1034"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Arial" charset="0"/>
              </a:defRPr>
            </a:lvl1pPr>
          </a:lstStyle>
          <a:p>
            <a:endParaRPr lang="es-ES"/>
          </a:p>
        </p:txBody>
      </p:sp>
      <p:sp>
        <p:nvSpPr>
          <p:cNvPr id="1035"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Arial" charset="0"/>
              </a:defRPr>
            </a:lvl1pPr>
          </a:lstStyle>
          <a:p>
            <a:fld id="{01394A29-051F-476F-BFD1-2BA7EC921C41}" type="slidenum">
              <a:rPr lang="es-ES"/>
              <a:pPr/>
              <a:t>‹Nº›</a:t>
            </a:fld>
            <a:endParaRPr lang="es-E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r" rtl="0" fontAlgn="base">
        <a:spcBef>
          <a:spcPct val="0"/>
        </a:spcBef>
        <a:spcAft>
          <a:spcPct val="0"/>
        </a:spcAft>
        <a:defRPr sz="4400" i="1">
          <a:solidFill>
            <a:schemeClr val="tx2"/>
          </a:solidFill>
          <a:latin typeface="+mj-lt"/>
          <a:ea typeface="+mj-ea"/>
          <a:cs typeface="+mj-cs"/>
        </a:defRPr>
      </a:lvl1pPr>
      <a:lvl2pPr algn="r" rtl="0" fontAlgn="base">
        <a:spcBef>
          <a:spcPct val="0"/>
        </a:spcBef>
        <a:spcAft>
          <a:spcPct val="0"/>
        </a:spcAft>
        <a:defRPr sz="4400" i="1">
          <a:solidFill>
            <a:schemeClr val="tx2"/>
          </a:solidFill>
          <a:latin typeface="Times New Roman" pitchFamily="18" charset="0"/>
        </a:defRPr>
      </a:lvl2pPr>
      <a:lvl3pPr algn="r" rtl="0" fontAlgn="base">
        <a:spcBef>
          <a:spcPct val="0"/>
        </a:spcBef>
        <a:spcAft>
          <a:spcPct val="0"/>
        </a:spcAft>
        <a:defRPr sz="4400" i="1">
          <a:solidFill>
            <a:schemeClr val="tx2"/>
          </a:solidFill>
          <a:latin typeface="Times New Roman" pitchFamily="18" charset="0"/>
        </a:defRPr>
      </a:lvl3pPr>
      <a:lvl4pPr algn="r" rtl="0" fontAlgn="base">
        <a:spcBef>
          <a:spcPct val="0"/>
        </a:spcBef>
        <a:spcAft>
          <a:spcPct val="0"/>
        </a:spcAft>
        <a:defRPr sz="4400" i="1">
          <a:solidFill>
            <a:schemeClr val="tx2"/>
          </a:solidFill>
          <a:latin typeface="Times New Roman" pitchFamily="18" charset="0"/>
        </a:defRPr>
      </a:lvl4pPr>
      <a:lvl5pPr algn="r" rtl="0" fontAlgn="base">
        <a:spcBef>
          <a:spcPct val="0"/>
        </a:spcBef>
        <a:spcAft>
          <a:spcPct val="0"/>
        </a:spcAft>
        <a:defRPr sz="4400" i="1">
          <a:solidFill>
            <a:schemeClr val="tx2"/>
          </a:solidFill>
          <a:latin typeface="Times New Roman" pitchFamily="18" charset="0"/>
        </a:defRPr>
      </a:lvl5pPr>
      <a:lvl6pPr marL="457200" algn="r" rtl="0" fontAlgn="base">
        <a:spcBef>
          <a:spcPct val="0"/>
        </a:spcBef>
        <a:spcAft>
          <a:spcPct val="0"/>
        </a:spcAft>
        <a:defRPr sz="4400" i="1">
          <a:solidFill>
            <a:schemeClr val="tx2"/>
          </a:solidFill>
          <a:latin typeface="Times New Roman" pitchFamily="18" charset="0"/>
        </a:defRPr>
      </a:lvl6pPr>
      <a:lvl7pPr marL="914400" algn="r" rtl="0" fontAlgn="base">
        <a:spcBef>
          <a:spcPct val="0"/>
        </a:spcBef>
        <a:spcAft>
          <a:spcPct val="0"/>
        </a:spcAft>
        <a:defRPr sz="4400" i="1">
          <a:solidFill>
            <a:schemeClr val="tx2"/>
          </a:solidFill>
          <a:latin typeface="Times New Roman" pitchFamily="18" charset="0"/>
        </a:defRPr>
      </a:lvl7pPr>
      <a:lvl8pPr marL="1371600" algn="r" rtl="0" fontAlgn="base">
        <a:spcBef>
          <a:spcPct val="0"/>
        </a:spcBef>
        <a:spcAft>
          <a:spcPct val="0"/>
        </a:spcAft>
        <a:defRPr sz="4400" i="1">
          <a:solidFill>
            <a:schemeClr val="tx2"/>
          </a:solidFill>
          <a:latin typeface="Times New Roman" pitchFamily="18" charset="0"/>
        </a:defRPr>
      </a:lvl8pPr>
      <a:lvl9pPr marL="1828800" algn="r" rtl="0" fontAlgn="base">
        <a:spcBef>
          <a:spcPct val="0"/>
        </a:spcBef>
        <a:spcAft>
          <a:spcPct val="0"/>
        </a:spcAft>
        <a:defRPr sz="4400" i="1">
          <a:solidFill>
            <a:schemeClr val="tx2"/>
          </a:solidFill>
          <a:latin typeface="Times New Roman" pitchFamily="18"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audio" Target="../media/audio6.wav"/></Relationships>
</file>

<file path=ppt/slides/_rels/slide13.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audio" Target="../media/audio4.wav"/><Relationship Id="rId4" Type="http://schemas.openxmlformats.org/officeDocument/2006/relationships/audio" Target="../media/audio3.wav"/></Relationships>
</file>

<file path=ppt/slides/_rels/slide5.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audio" Target="../media/audio3.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85800" y="990600"/>
            <a:ext cx="7772400" cy="1600200"/>
          </a:xfrm>
        </p:spPr>
        <p:txBody>
          <a:bodyPr/>
          <a:lstStyle/>
          <a:p>
            <a:pPr algn="ctr"/>
            <a:r>
              <a:rPr lang="es-ES" sz="3200" b="1">
                <a:latin typeface="Book Antiqua" pitchFamily="18" charset="0"/>
                <a:ea typeface="Batang" pitchFamily="18" charset="-127"/>
              </a:rPr>
              <a:t>LA REFLEXIÓN KANTIANA SOBRE LA CIENCIA Y LA MORAL  </a:t>
            </a:r>
          </a:p>
        </p:txBody>
      </p:sp>
      <p:sp>
        <p:nvSpPr>
          <p:cNvPr id="24579" name="Rectangle 3"/>
          <p:cNvSpPr>
            <a:spLocks noGrp="1" noChangeArrowheads="1"/>
          </p:cNvSpPr>
          <p:nvPr>
            <p:ph type="subTitle" idx="1"/>
          </p:nvPr>
        </p:nvSpPr>
        <p:spPr/>
        <p:txBody>
          <a:bodyPr/>
          <a:lstStyle/>
          <a:p>
            <a:r>
              <a:rPr lang="es-MX" dirty="0" smtClean="0"/>
              <a:t>Mateo Gaona</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r>
              <a:rPr lang="es-ES" sz="2800" b="1">
                <a:latin typeface="Book Antiqua" pitchFamily="18" charset="0"/>
                <a:ea typeface="Batang" pitchFamily="18" charset="-127"/>
              </a:rPr>
              <a:t>LA MAYORÍA DE EDAD COMO HORIZONTE DE LA ACTITUD MORAL.</a:t>
            </a:r>
            <a:r>
              <a:rPr lang="es-ES" sz="2800" b="1">
                <a:latin typeface="Arial" charset="0"/>
                <a:cs typeface="Arial" charset="0"/>
              </a:rPr>
              <a:t/>
            </a:r>
            <a:br>
              <a:rPr lang="es-ES" sz="2800" b="1">
                <a:latin typeface="Arial" charset="0"/>
                <a:cs typeface="Arial" charset="0"/>
              </a:rPr>
            </a:br>
            <a:endParaRPr lang="es-ES" sz="2800" b="1">
              <a:latin typeface="Arial" charset="0"/>
              <a:cs typeface="Arial" charset="0"/>
            </a:endParaRPr>
          </a:p>
        </p:txBody>
      </p:sp>
      <p:sp>
        <p:nvSpPr>
          <p:cNvPr id="32772" name="Rectangle 4"/>
          <p:cNvSpPr>
            <a:spLocks noGrp="1" noChangeArrowheads="1"/>
          </p:cNvSpPr>
          <p:nvPr>
            <p:ph type="body" sz="half" idx="2"/>
          </p:nvPr>
        </p:nvSpPr>
        <p:spPr>
          <a:xfrm>
            <a:off x="762000" y="2057400"/>
            <a:ext cx="7696200" cy="4114800"/>
          </a:xfrm>
        </p:spPr>
        <p:txBody>
          <a:bodyPr/>
          <a:lstStyle/>
          <a:p>
            <a:pPr algn="ctr"/>
            <a:r>
              <a:rPr lang="es-ES" b="1">
                <a:latin typeface="Book Antiqua" pitchFamily="18" charset="0"/>
                <a:ea typeface="Batang" pitchFamily="18" charset="-127"/>
              </a:rPr>
              <a:t>El punto de partida como se mostró arriba, es el reconocimiento de que la acción humana puede ser movida por principios subjetivos (representaciones) extraídos de la razón (ideas regulativas)</a:t>
            </a:r>
            <a:r>
              <a:rPr lang="es-E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strips(downLeft)">
                                      <p:cBhvr>
                                        <p:cTn id="7" dur="500"/>
                                        <p:tgtEl>
                                          <p:spTgt spid="3277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32770">
                                            <p:txEl>
                                              <p:pRg st="0" end="0"/>
                                            </p:txEl>
                                          </p:spTgt>
                                        </p:tgtEl>
                                        <p:attrNameLst>
                                          <p:attrName>style.visibility</p:attrName>
                                        </p:attrNameLst>
                                      </p:cBhvr>
                                      <p:to>
                                        <p:strVal val="visible"/>
                                      </p:to>
                                    </p:set>
                                    <p:animEffect transition="in" filter="wipe(up)">
                                      <p:cBhvr>
                                        <p:cTn id="12" dur="75"/>
                                        <p:tgtEl>
                                          <p:spTgt spid="32770">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P spid="3277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381000"/>
            <a:ext cx="7772400" cy="5562600"/>
          </a:xfrm>
        </p:spPr>
        <p:txBody>
          <a:bodyPr/>
          <a:lstStyle/>
          <a:p>
            <a:pPr algn="ctr"/>
            <a:r>
              <a:rPr lang="es-ES" sz="2800" b="1">
                <a:latin typeface="Book Antiqua" pitchFamily="18" charset="0"/>
                <a:ea typeface="Batang" pitchFamily="18" charset="-127"/>
              </a:rPr>
              <a:t>La acción práctica encuentra que ella puede ser movida por principios venidos de su intencionalidad, de su orientación como acción humana, es decir, que la acción puede ser movida no por los fines que se proponga, no por su utilidad, no por el interés de las inclinaciones, sino por principios morales. Así el concepto de la buena voluntad se constituye en principio de la moralidad, la acción humana se ve motivada a actuar por el principio de la acción en sí misma, por una imagen moral del mundo, por un sujeto moral.</a:t>
            </a:r>
            <a:r>
              <a:rPr lang="es-ES" sz="24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337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381000"/>
            <a:ext cx="7772400" cy="1905000"/>
          </a:xfrm>
        </p:spPr>
        <p:txBody>
          <a:bodyPr/>
          <a:lstStyle/>
          <a:p>
            <a:pPr algn="ctr"/>
            <a:r>
              <a:rPr lang="es-ES" sz="2400">
                <a:latin typeface="Book Antiqua" pitchFamily="18" charset="0"/>
                <a:ea typeface="Batang" pitchFamily="18" charset="-127"/>
              </a:rPr>
              <a:t>Kant expresa este punto de vista mostrando que dado que el sujeto es sujeto de representaciones, puede hacer que su acción sea movida por máximas o principios personales que  al mismo tiempo </a:t>
            </a:r>
            <a:r>
              <a:rPr lang="es-ES" sz="2400" u="sng">
                <a:latin typeface="Book Antiqua" pitchFamily="18" charset="0"/>
                <a:ea typeface="Batang" pitchFamily="18" charset="-127"/>
              </a:rPr>
              <a:t>puede querer</a:t>
            </a:r>
            <a:r>
              <a:rPr lang="es-ES" sz="2400">
                <a:latin typeface="Book Antiqua" pitchFamily="18" charset="0"/>
                <a:ea typeface="Batang" pitchFamily="18" charset="-127"/>
              </a:rPr>
              <a:t> que se conviertan en leyes universales de la acción.  </a:t>
            </a:r>
          </a:p>
        </p:txBody>
      </p:sp>
      <p:graphicFrame>
        <p:nvGraphicFramePr>
          <p:cNvPr id="36867" name="Object 3"/>
          <p:cNvGraphicFramePr>
            <a:graphicFrameLocks noChangeAspect="1"/>
          </p:cNvGraphicFramePr>
          <p:nvPr>
            <p:ph type="dgm" idx="1"/>
          </p:nvPr>
        </p:nvGraphicFramePr>
        <p:xfrm>
          <a:off x="381000" y="3124200"/>
          <a:ext cx="8077200" cy="2682875"/>
        </p:xfrm>
        <a:graphic>
          <a:graphicData uri="http://schemas.openxmlformats.org/presentationml/2006/ole">
            <p:oleObj spid="_x0000_s36867" name="MS Org Chart" r:id="rId5" imgW="7772400" imgH="2012760" progId="">
              <p:embed followColorScheme="full"/>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6"/>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4" name="clap.wav"/>
                                        </p:tgtEl>
                                      </p:cMediaNode>
                                    </p:audio>
                                  </p:sub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 fill="hold">
                                          <p:stCondLst>
                                            <p:cond delay="0"/>
                                          </p:stCondLst>
                                        </p:cTn>
                                        <p:tgtEl>
                                          <p:spTgt spid="36867"/>
                                        </p:tgtEl>
                                        <p:attrNameLst>
                                          <p:attrName>style.visibility</p:attrName>
                                        </p:attrNameLst>
                                      </p:cBhvr>
                                      <p:to>
                                        <p:strVal val="visible"/>
                                      </p:to>
                                    </p:set>
                                    <p:animEffect transition="in" filter="box(in)">
                                      <p:cBhvr>
                                        <p:cTn id="11" dur="5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381000"/>
            <a:ext cx="7772400" cy="5791200"/>
          </a:xfrm>
        </p:spPr>
        <p:txBody>
          <a:bodyPr/>
          <a:lstStyle/>
          <a:p>
            <a:pPr algn="ctr"/>
            <a:r>
              <a:rPr lang="es-ES" sz="2400">
                <a:latin typeface="Book Antiqua" pitchFamily="18" charset="0"/>
                <a:ea typeface="Batang" pitchFamily="18" charset="-127"/>
              </a:rPr>
              <a:t>Ahora bien, para acercarnos a una significación de la imagen moral del mundo, Kant nos propone tres tipos de proposiciones.  La primera, corresponde a la moralidad de hacer el bien, no por inclinación, sino por deber.  Esta proposición se extrae del contexto del mundo cotidiano y establece que el móvil de la acción, lo que la motiva, es una contrición que no depende de la buena voluntad, sino de intereses  empíricos.  Kant pone el ejemplo  de un mercader que no puede cobrar a unos y otros precios distintos, trátese de personas adultas o de niños. La segunda proposición la extrae Kant del obrar no por las ventajas o por los beneficios que se puedan obtener como resultado de una acción, sino por el motivo mismo de la moralidad:  "La acción hecha por deber tiene su valor moral, no  en el propósito que por medio de ella se quiere alcanzar, sino en la máxima por la cual ha sido resuelta."</a:t>
            </a:r>
            <a:r>
              <a:rPr lang="es-ES" sz="24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checkerboard(across)">
                                      <p:cBhvr>
                                        <p:cTn id="7" dur="500"/>
                                        <p:tgtEl>
                                          <p:spTgt spid="37890"/>
                                        </p:tgtEl>
                                      </p:cBhvr>
                                    </p:animEffect>
                                  </p:childTnLst>
                                  <p:subTnLst>
                                    <p:audio>
                                      <p:cMediaNode>
                                        <p:cTn display="0" masterRel="sameClick">
                                          <p:stCondLst>
                                            <p:cond evt="begin" delay="0">
                                              <p:tn val="5"/>
                                            </p:cond>
                                          </p:stCondLst>
                                          <p:endCondLst>
                                            <p:cond evt="onStopAudio" delay="0">
                                              <p:tgtEl>
                                                <p:sldTgt/>
                                              </p:tgtEl>
                                            </p:cond>
                                          </p:endCondLst>
                                        </p:cTn>
                                        <p:tgtEl>
                                          <p:sndTgt r:embed="rId3" name="glas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381000"/>
            <a:ext cx="7772400" cy="6477000"/>
          </a:xfrm>
        </p:spPr>
        <p:txBody>
          <a:bodyPr/>
          <a:lstStyle/>
          <a:p>
            <a:pPr algn="just"/>
            <a:r>
              <a:rPr lang="es-ES" sz="2800">
                <a:latin typeface="Book Antiqua" pitchFamily="18" charset="0"/>
                <a:ea typeface="Batang" pitchFamily="18" charset="-127"/>
              </a:rPr>
              <a:t>La tercera proposición para llegar a una imagen moral del mundo, la extrae Kant del deber como la necesidad de una acción por respeto a la ley:  "El deber es la necesidad de una acción por respeto a la ley".  Las acciones que tienen su fin en las cosas, en los objetos empíricos, nos dice Kant, no son acciones por respeto, el respeto nace del reconocimiento a la finitud, a la contingencia, por este motivo el respeto sólo puede ser aquello que se relacione con la voluntad; pero no una voluntad sometida a las inclinaciones, sino una voluntad que descarte los beneficios de su acción, esto es, una voluntad conforme a la simple ley en sí misma .  </a:t>
            </a:r>
            <a:r>
              <a:rPr lang="es-ES" sz="2800">
                <a:latin typeface="Arial" charset="0"/>
                <a:cs typeface="Arial" charset="0"/>
              </a:rPr>
              <a:t/>
            </a:r>
            <a:br>
              <a:rPr lang="es-ES" sz="2800">
                <a:latin typeface="Arial" charset="0"/>
                <a:cs typeface="Arial" charset="0"/>
              </a:rPr>
            </a:br>
            <a:r>
              <a:rPr lang="es-ES" sz="1800"/>
              <a:t/>
            </a:r>
            <a:br>
              <a:rPr lang="es-ES" sz="1800"/>
            </a:br>
            <a:endParaRPr lang="es-ES" sz="180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iterate type="lt">
                                    <p:tmPct val="100000"/>
                                  </p:iterate>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750" fill="hold"/>
                                        <p:tgtEl>
                                          <p:spTgt spid="38914"/>
                                        </p:tgtEl>
                                        <p:attrNameLst>
                                          <p:attrName>ppt_x</p:attrName>
                                        </p:attrNameLst>
                                      </p:cBhvr>
                                      <p:tavLst>
                                        <p:tav tm="0">
                                          <p:val>
                                            <p:strVal val="#ppt_x"/>
                                          </p:val>
                                        </p:tav>
                                        <p:tav tm="100000">
                                          <p:val>
                                            <p:strVal val="#ppt_x"/>
                                          </p:val>
                                        </p:tav>
                                      </p:tavLst>
                                    </p:anim>
                                    <p:anim calcmode="lin" valueType="num">
                                      <p:cBhvr additive="base">
                                        <p:cTn id="8" dur="750" fill="hold"/>
                                        <p:tgtEl>
                                          <p:spTgt spid="389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381000"/>
            <a:ext cx="7772400" cy="5867400"/>
          </a:xfrm>
        </p:spPr>
        <p:txBody>
          <a:bodyPr/>
          <a:lstStyle/>
          <a:p>
            <a:pPr algn="ctr"/>
            <a:r>
              <a:rPr lang="es-ES" sz="1800">
                <a:latin typeface="Book Antiqua" pitchFamily="18" charset="0"/>
                <a:ea typeface="Batang" pitchFamily="18" charset="-127"/>
              </a:rPr>
              <a:t> </a:t>
            </a:r>
            <a:r>
              <a:rPr lang="es-ES" sz="2200">
                <a:latin typeface="Book Antiqua" pitchFamily="18" charset="0"/>
                <a:ea typeface="Batang" pitchFamily="18" charset="-127"/>
              </a:rPr>
              <a:t>El uso del entendimiento en el sentido de una Mayoría de Edad no puede empezar diciendo que obramos por respeto a la ley exterior, esto sería heteronomía, y la modernidad en sus fundamentos reclama autonomía."  La moralidad moderna, tiene como base de sus principios la subjetividad racional del individuo  y su imagen moral del mundo, de esta manera, la razón vulgar se ve empujada cuando se cultiva a solicitar la ayuda de la filosofía.  La imagen moral del mundo que se nos da en la experiencia exige rebasar el marco de los meros hechos hacia una experiencia interna de la subjetividad; una experiencia en la cual Dios, la ley natural y la ley moral se nos dan en representaciones.  La comprensión de este nuevo marco para la Mayoría de Edad nos revela según Kant que "todos los conceptos morales tienen su asiento y origen completamente a priori, en la razón."  Por este motivo, los conceptos morales no pueden ser extraídos de ninguna experiencia empírica.</a:t>
            </a:r>
            <a:r>
              <a:rPr lang="es-ES" sz="2200">
                <a:latin typeface="Arial" charset="0"/>
                <a:cs typeface="Arial" charset="0"/>
              </a:rPr>
              <a:t/>
            </a:r>
            <a:br>
              <a:rPr lang="es-ES" sz="2200">
                <a:latin typeface="Arial" charset="0"/>
                <a:cs typeface="Arial" charset="0"/>
              </a:rPr>
            </a:br>
            <a:r>
              <a:rPr lang="es-ES" sz="1800">
                <a:latin typeface="Book Antiqua" pitchFamily="18" charset="0"/>
                <a:ea typeface="Batang" pitchFamily="18" charset="-127"/>
              </a:rPr>
              <a:t> </a:t>
            </a:r>
            <a:r>
              <a:rPr lang="es-ES" sz="1800">
                <a:latin typeface="Arial" charset="0"/>
                <a:cs typeface="Arial" charset="0"/>
              </a:rPr>
              <a:t/>
            </a:r>
            <a:br>
              <a:rPr lang="es-ES" sz="1800">
                <a:latin typeface="Arial" charset="0"/>
                <a:cs typeface="Arial" charset="0"/>
              </a:rPr>
            </a:br>
            <a:endParaRPr lang="es-ES" sz="180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box(in)">
                                      <p:cBhvr>
                                        <p:cTn id="7" dur="500"/>
                                        <p:tgtEl>
                                          <p:spTgt spid="39938"/>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4"/>
          <p:cNvSpPr>
            <a:spLocks noGrp="1" noChangeArrowheads="1"/>
          </p:cNvSpPr>
          <p:nvPr>
            <p:ph type="body" sz="half" idx="2"/>
          </p:nvPr>
        </p:nvSpPr>
        <p:spPr>
          <a:xfrm>
            <a:off x="838200" y="1828800"/>
            <a:ext cx="6781800" cy="5029200"/>
          </a:xfrm>
        </p:spPr>
        <p:txBody>
          <a:bodyPr/>
          <a:lstStyle/>
          <a:p>
            <a:pPr algn="just"/>
            <a:r>
              <a:rPr lang="es-ES" sz="1600">
                <a:latin typeface="Arial" charset="0"/>
                <a:ea typeface="Batang" pitchFamily="18" charset="-127"/>
              </a:rPr>
              <a:t> </a:t>
            </a:r>
            <a:r>
              <a:rPr lang="es-ES" sz="2000">
                <a:latin typeface="Arial" charset="0"/>
                <a:ea typeface="Batang" pitchFamily="18" charset="-127"/>
              </a:rPr>
              <a:t>Cuando se piensa la modernidad a partir de los planteamientos de Kant en sus tres Criticas, la de razón teórica, la de la razón práctica y la de la razón estética, se constata que mientras la ciencia exacta y experimental ha obtenido éxitos indudables, no puede afirmarse lo mismo del desarrollo de las ciencias sociales en relación con el fortalecimiento moral de la sociedad, en contra de lo previsto por la Ilustración. Este desequilibrio entre el desarrollo de las ciencias, la técnica y la tecnología y el atraso de la cultura y la moral es una de las principales causas, sino la principal, de la "crisis de la modernidad". </a:t>
            </a:r>
            <a:endParaRPr lang="es-ES" sz="2000" b="1">
              <a:latin typeface="Arial" charset="0"/>
              <a:cs typeface="Times New Roman" pitchFamily="18" charset="0"/>
            </a:endParaRPr>
          </a:p>
          <a:p>
            <a:pPr algn="just"/>
            <a:r>
              <a:rPr lang="es-ES" sz="2400">
                <a:latin typeface="Arial" charset="0"/>
                <a:ea typeface="Batang" pitchFamily="18" charset="-127"/>
              </a:rPr>
              <a:t> </a:t>
            </a:r>
            <a:endParaRPr lang="es-ES" sz="2400" b="1">
              <a:latin typeface="Arial" charset="0"/>
              <a:cs typeface="Times New Roman" pitchFamily="18" charset="0"/>
            </a:endParaRPr>
          </a:p>
          <a:p>
            <a:pPr algn="just"/>
            <a:r>
              <a:rPr lang="es-ES" sz="1200">
                <a:latin typeface="Arial" charset="0"/>
                <a:ea typeface="Batang" pitchFamily="18" charset="-127"/>
              </a:rPr>
              <a:t>Guillermo Hoyos V.</a:t>
            </a:r>
            <a:endParaRPr lang="es-ES" sz="1200" b="1">
              <a:latin typeface="Arial" charset="0"/>
              <a:cs typeface="Times New Roman" pitchFamily="18" charset="0"/>
            </a:endParaRPr>
          </a:p>
          <a:p>
            <a:pPr>
              <a:buFontTx/>
              <a:buNone/>
            </a:pPr>
            <a:endParaRPr lang="es-ES" sz="2400"/>
          </a:p>
        </p:txBody>
      </p:sp>
      <p:sp>
        <p:nvSpPr>
          <p:cNvPr id="23558" name="Rectangle 6"/>
          <p:cNvSpPr>
            <a:spLocks noGrp="1" noChangeArrowheads="1"/>
          </p:cNvSpPr>
          <p:nvPr>
            <p:ph type="title"/>
          </p:nvPr>
        </p:nvSpPr>
        <p:spPr>
          <a:xfrm>
            <a:off x="2667000" y="0"/>
            <a:ext cx="3886200" cy="1524000"/>
          </a:xfrm>
        </p:spPr>
        <p:txBody>
          <a:bodyPr/>
          <a:lstStyle/>
          <a:p>
            <a:pPr algn="ctr"/>
            <a:r>
              <a:rPr lang="es-MX" sz="3200"/>
              <a:t>KANT Y LA</a:t>
            </a:r>
            <a:br>
              <a:rPr lang="es-MX" sz="3200"/>
            </a:br>
            <a:r>
              <a:rPr lang="es-MX" sz="3200"/>
              <a:t>MODERNIDAD</a:t>
            </a:r>
            <a:endParaRPr lang="es-E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8">
                                            <p:txEl>
                                              <p:pRg st="0" end="0"/>
                                            </p:txEl>
                                          </p:spTgt>
                                        </p:tgtEl>
                                        <p:attrNameLst>
                                          <p:attrName>style.visibility</p:attrName>
                                        </p:attrNameLst>
                                      </p:cBhvr>
                                      <p:to>
                                        <p:strVal val="visible"/>
                                      </p:to>
                                    </p:set>
                                    <p:anim calcmode="lin" valueType="num">
                                      <p:cBhvr additive="base">
                                        <p:cTn id="7" dur="500" fill="hold"/>
                                        <p:tgtEl>
                                          <p:spTgt spid="2355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3556">
                                            <p:txEl>
                                              <p:pRg st="0" end="0"/>
                                            </p:txEl>
                                          </p:spTgt>
                                        </p:tgtEl>
                                        <p:attrNameLst>
                                          <p:attrName>style.visibility</p:attrName>
                                        </p:attrNameLst>
                                      </p:cBhvr>
                                      <p:to>
                                        <p:strVal val="visible"/>
                                      </p:to>
                                    </p:set>
                                    <p:anim calcmode="lin" valueType="num">
                                      <p:cBhvr additive="base">
                                        <p:cTn id="13" dur="500" fill="hold"/>
                                        <p:tgtEl>
                                          <p:spTgt spid="2355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6">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drumroll.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3556">
                                            <p:txEl>
                                              <p:pRg st="1" end="1"/>
                                            </p:txEl>
                                          </p:spTgt>
                                        </p:tgtEl>
                                        <p:attrNameLst>
                                          <p:attrName>style.visibility</p:attrName>
                                        </p:attrNameLst>
                                      </p:cBhvr>
                                      <p:to>
                                        <p:strVal val="visible"/>
                                      </p:to>
                                    </p:set>
                                    <p:anim calcmode="lin" valueType="num">
                                      <p:cBhvr additive="base">
                                        <p:cTn id="19" dur="500" fill="hold"/>
                                        <p:tgtEl>
                                          <p:spTgt spid="2355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6">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drumroll.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3556">
                                            <p:txEl>
                                              <p:pRg st="2" end="2"/>
                                            </p:txEl>
                                          </p:spTgt>
                                        </p:tgtEl>
                                        <p:attrNameLst>
                                          <p:attrName>style.visibility</p:attrName>
                                        </p:attrNameLst>
                                      </p:cBhvr>
                                      <p:to>
                                        <p:strVal val="visible"/>
                                      </p:to>
                                    </p:set>
                                    <p:anim calcmode="lin" valueType="num">
                                      <p:cBhvr additive="base">
                                        <p:cTn id="25" dur="500" fill="hold"/>
                                        <p:tgtEl>
                                          <p:spTgt spid="2355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6">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autoUpdateAnimBg="0"/>
      <p:bldP spid="23558"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p:txBody>
          <a:bodyPr/>
          <a:lstStyle/>
          <a:p>
            <a:r>
              <a:rPr lang="es-MX"/>
              <a:t>Experiencia y entendimiento</a:t>
            </a:r>
            <a:endParaRPr lang="es-ES"/>
          </a:p>
        </p:txBody>
      </p:sp>
      <p:sp>
        <p:nvSpPr>
          <p:cNvPr id="25604" name="Rectangle 1028"/>
          <p:cNvSpPr>
            <a:spLocks noGrp="1" noChangeArrowheads="1"/>
          </p:cNvSpPr>
          <p:nvPr>
            <p:ph type="body" sz="half" idx="2"/>
          </p:nvPr>
        </p:nvSpPr>
        <p:spPr>
          <a:xfrm>
            <a:off x="1219200" y="2057400"/>
            <a:ext cx="7239000" cy="4114800"/>
          </a:xfrm>
        </p:spPr>
        <p:txBody>
          <a:bodyPr/>
          <a:lstStyle/>
          <a:p>
            <a:pPr algn="just"/>
            <a:r>
              <a:rPr lang="es-ES" sz="2800">
                <a:latin typeface="Bookman Old Style" pitchFamily="18" charset="0"/>
                <a:ea typeface="Batang" pitchFamily="18" charset="-127"/>
              </a:rPr>
              <a:t>Kant le atribuye a la facultad del entendimiento no sólo la capacidad de organizar y unificar los datos de la experiencia, sino además la formación de principios reguladores a priori o categorías cuya función en el entendimiento es elaborar los conceptos. </a:t>
            </a:r>
            <a:endParaRPr lang="es-ES" sz="2800">
              <a:latin typeface="Bookman Old Style" pitchFamily="18" charset="0"/>
              <a:cs typeface="Arial" charset="0"/>
            </a:endParaRPr>
          </a:p>
          <a:p>
            <a:endParaRPr lang="es-ES" sz="2800">
              <a:latin typeface="Bookman Old Styl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es-MX"/>
              <a:t>ESQUEMA DE LA ÉXPERIENCIA</a:t>
            </a:r>
            <a:endParaRPr lang="es-ES"/>
          </a:p>
        </p:txBody>
      </p:sp>
      <p:graphicFrame>
        <p:nvGraphicFramePr>
          <p:cNvPr id="26628" name="Object 4"/>
          <p:cNvGraphicFramePr>
            <a:graphicFrameLocks noChangeAspect="1"/>
          </p:cNvGraphicFramePr>
          <p:nvPr>
            <p:ph type="dgm" idx="1"/>
          </p:nvPr>
        </p:nvGraphicFramePr>
        <p:xfrm>
          <a:off x="457200" y="2967038"/>
          <a:ext cx="8229600" cy="2579687"/>
        </p:xfrm>
        <a:graphic>
          <a:graphicData uri="http://schemas.openxmlformats.org/presentationml/2006/ole">
            <p:oleObj spid="_x0000_s26628" name="MS Org Chart" r:id="rId6" imgW="5651280" imgH="1771560" progId="">
              <p:embed followColorScheme="full"/>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wipe(up)">
                                      <p:cBhvr>
                                        <p:cTn id="7" dur="75"/>
                                        <p:tgtEl>
                                          <p:spTgt spid="2662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type.wav"/>
                                        </p:tgtEl>
                                      </p:cMediaNode>
                                    </p:audio>
                                  </p:sub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checkerboard(across)">
                                      <p:cBhvr>
                                        <p:cTn id="12" dur="500"/>
                                        <p:tgtEl>
                                          <p:spTgt spid="26628"/>
                                        </p:tgtEl>
                                      </p:cBhvr>
                                    </p:animEffect>
                                  </p:childTnLst>
                                  <p:subTnLst>
                                    <p:audio>
                                      <p:cMediaNode>
                                        <p:cTn display="0" masterRel="sameClick">
                                          <p:stCondLst>
                                            <p:cond evt="begin" delay="0">
                                              <p:tn val="10"/>
                                            </p:cond>
                                          </p:stCondLst>
                                          <p:endCondLst>
                                            <p:cond evt="onStopAudio" delay="0">
                                              <p:tgtEl>
                                                <p:sldTgt/>
                                              </p:tgtEl>
                                            </p:cond>
                                          </p:endCondLst>
                                        </p:cTn>
                                        <p:tgtEl>
                                          <p:sndTgt r:embed="rId5" name="glas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es-MX" sz="3200" b="1">
                <a:latin typeface="Book Antiqua" pitchFamily="18" charset="0"/>
                <a:ea typeface="Batang" pitchFamily="18" charset="-127"/>
              </a:rPr>
              <a:t/>
            </a:r>
            <a:br>
              <a:rPr lang="es-MX" sz="3200" b="1">
                <a:latin typeface="Book Antiqua" pitchFamily="18" charset="0"/>
                <a:ea typeface="Batang" pitchFamily="18" charset="-127"/>
              </a:rPr>
            </a:br>
            <a:r>
              <a:rPr lang="es-MX" sz="3200" b="1">
                <a:latin typeface="Book Antiqua" pitchFamily="18" charset="0"/>
                <a:ea typeface="Batang" pitchFamily="18" charset="-127"/>
              </a:rPr>
              <a:t/>
            </a:r>
            <a:br>
              <a:rPr lang="es-MX" sz="3200" b="1">
                <a:latin typeface="Book Antiqua" pitchFamily="18" charset="0"/>
                <a:ea typeface="Batang" pitchFamily="18" charset="-127"/>
              </a:rPr>
            </a:br>
            <a:r>
              <a:rPr lang="es-MX" sz="3200" b="1">
                <a:latin typeface="Book Antiqua" pitchFamily="18" charset="0"/>
                <a:ea typeface="Batang" pitchFamily="18" charset="-127"/>
              </a:rPr>
              <a:t/>
            </a:r>
            <a:br>
              <a:rPr lang="es-MX" sz="3200" b="1">
                <a:latin typeface="Book Antiqua" pitchFamily="18" charset="0"/>
                <a:ea typeface="Batang" pitchFamily="18" charset="-127"/>
              </a:rPr>
            </a:br>
            <a:r>
              <a:rPr lang="es-MX" sz="3200" b="1">
                <a:latin typeface="Book Antiqua" pitchFamily="18" charset="0"/>
                <a:ea typeface="Batang" pitchFamily="18" charset="-127"/>
              </a:rPr>
              <a:t/>
            </a:r>
            <a:br>
              <a:rPr lang="es-MX" sz="3200" b="1">
                <a:latin typeface="Book Antiqua" pitchFamily="18" charset="0"/>
                <a:ea typeface="Batang" pitchFamily="18" charset="-127"/>
              </a:rPr>
            </a:br>
            <a:r>
              <a:rPr lang="es-ES" sz="3200" b="1">
                <a:latin typeface="Book Antiqua" pitchFamily="18" charset="0"/>
                <a:ea typeface="Batang" pitchFamily="18" charset="-127"/>
              </a:rPr>
              <a:t>EL SENTIDO DE LA RAZÓN PRÁCTICA</a:t>
            </a:r>
            <a:r>
              <a:rPr lang="es-ES" b="1">
                <a:latin typeface="Arial" charset="0"/>
                <a:cs typeface="Arial" charset="0"/>
              </a:rPr>
              <a:t/>
            </a:r>
            <a:br>
              <a:rPr lang="es-ES" b="1">
                <a:latin typeface="Arial" charset="0"/>
                <a:cs typeface="Arial" charset="0"/>
              </a:rPr>
            </a:br>
            <a:endParaRPr lang="es-ES" b="1">
              <a:latin typeface="Arial" charset="0"/>
              <a:cs typeface="Arial" charset="0"/>
            </a:endParaRPr>
          </a:p>
        </p:txBody>
      </p:sp>
      <p:sp>
        <p:nvSpPr>
          <p:cNvPr id="27651" name="Rectangle 3"/>
          <p:cNvSpPr>
            <a:spLocks noGrp="1" noChangeArrowheads="1"/>
          </p:cNvSpPr>
          <p:nvPr>
            <p:ph type="body" idx="1"/>
          </p:nvPr>
        </p:nvSpPr>
        <p:spPr/>
        <p:txBody>
          <a:bodyPr/>
          <a:lstStyle/>
          <a:p>
            <a:pPr algn="just">
              <a:lnSpc>
                <a:spcPct val="90000"/>
              </a:lnSpc>
            </a:pPr>
            <a:r>
              <a:rPr lang="es-ES" sz="2400">
                <a:latin typeface="Book Antiqua" pitchFamily="18" charset="0"/>
                <a:ea typeface="Batang" pitchFamily="18" charset="-127"/>
              </a:rPr>
              <a:t>En las “Antinomias de la Razón Pura” Kant nos muestra que no todos los fenómenos del mundo se pueden derivar de las leyes de causalidad, haciendo preciso suponer una causalidad por libertad. Esta causalidad por libertad resulta ser aquella voluntad de los seres vivos que en cuanto racionales se determinan a sí mismos según sus principios de acción subjetivos. Kant espera que la crítica de la razón al mostrar sus límites y potencialidades asegure  la veracidad de un conocimiento científico y fije las pautas para la realización de una metafísica de las costumbres. </a:t>
            </a:r>
            <a:endParaRPr lang="es-ES" sz="240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75" fill="hold"/>
                                        <p:tgtEl>
                                          <p:spTgt spid="27651">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2765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iterate type="lt">
                                    <p:tmPct val="100000"/>
                                  </p:iterate>
                                  <p:childTnLst>
                                    <p:set>
                                      <p:cBhvr>
                                        <p:cTn id="12" dur="1" fill="hold">
                                          <p:stCondLst>
                                            <p:cond delay="0"/>
                                          </p:stCondLst>
                                        </p:cTn>
                                        <p:tgtEl>
                                          <p:spTgt spid="27650">
                                            <p:txEl>
                                              <p:pRg st="0" end="0"/>
                                            </p:txEl>
                                          </p:spTgt>
                                        </p:tgtEl>
                                        <p:attrNameLst>
                                          <p:attrName>style.visibility</p:attrName>
                                        </p:attrNameLst>
                                      </p:cBhvr>
                                      <p:to>
                                        <p:strVal val="visible"/>
                                      </p:to>
                                    </p:set>
                                    <p:animEffect transition="in" filter="wipe(up)">
                                      <p:cBhvr>
                                        <p:cTn id="13" dur="75"/>
                                        <p:tgtEl>
                                          <p:spTgt spid="27650">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4"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autoUpdateAnimBg="0"/>
      <p:bldP spid="2765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2057400"/>
            <a:ext cx="7772400" cy="4191000"/>
          </a:xfrm>
        </p:spPr>
        <p:txBody>
          <a:bodyPr/>
          <a:lstStyle/>
          <a:p>
            <a:pPr algn="ctr"/>
            <a:r>
              <a:rPr lang="es-ES" sz="4000">
                <a:latin typeface="Book Antiqua" pitchFamily="18" charset="0"/>
                <a:ea typeface="Batang" pitchFamily="18" charset="-127"/>
              </a:rPr>
              <a:t>Lo que Kant se propone mostrarnos es</a:t>
            </a:r>
            <a:r>
              <a:rPr lang="es-MX" sz="4000">
                <a:latin typeface="Book Antiqua" pitchFamily="18" charset="0"/>
                <a:ea typeface="Batang" pitchFamily="18" charset="-127"/>
              </a:rPr>
              <a:t>:</a:t>
            </a:r>
            <a:r>
              <a:rPr lang="es-MX" sz="2800">
                <a:latin typeface="Book Antiqua" pitchFamily="18" charset="0"/>
                <a:ea typeface="Batang" pitchFamily="18" charset="-127"/>
              </a:rPr>
              <a:t/>
            </a:r>
            <a:br>
              <a:rPr lang="es-MX" sz="2800">
                <a:latin typeface="Book Antiqua" pitchFamily="18" charset="0"/>
                <a:ea typeface="Batang" pitchFamily="18" charset="-127"/>
              </a:rPr>
            </a:br>
            <a:r>
              <a:rPr lang="es-MX" sz="2800">
                <a:latin typeface="Book Antiqua" pitchFamily="18" charset="0"/>
                <a:ea typeface="Batang" pitchFamily="18" charset="-127"/>
              </a:rPr>
              <a:t>H</a:t>
            </a:r>
            <a:r>
              <a:rPr lang="es-ES" sz="2800">
                <a:latin typeface="Book Antiqua" pitchFamily="18" charset="0"/>
                <a:ea typeface="Batang" pitchFamily="18" charset="-127"/>
              </a:rPr>
              <a:t>asta dónde se extiende la capacidad de conocer del entendimiento sin el concurso de la experiencia.  La posibilidad de una metafísica en el marco de la reflexión Kantiana se orienta así hacia el uso de la razón</a:t>
            </a:r>
            <a:r>
              <a:rPr lang="es-MX" sz="2800">
                <a:latin typeface="Book Antiqua" pitchFamily="18" charset="0"/>
                <a:ea typeface="Batang" pitchFamily="18" charset="-127"/>
              </a:rPr>
              <a:t>,</a:t>
            </a:r>
            <a:r>
              <a:rPr lang="es-ES" sz="2800">
                <a:latin typeface="Book Antiqua" pitchFamily="18" charset="0"/>
                <a:ea typeface="Batang" pitchFamily="18" charset="-127"/>
              </a:rPr>
              <a:t> no ya en un sentido teórico, sino práctico. En el sentido de una acción sometida a las pautas o leyes de la razón en conformidad con una acción moral. Las ideas que la razón produce en su propia interioridad sin la presencia de la experiencia, sirven entonces, como ideas reguladoras de los principios de la acción moral.</a:t>
            </a:r>
            <a:r>
              <a:rPr lang="es-ES" sz="2800"/>
              <a:t> </a:t>
            </a:r>
            <a:br>
              <a:rPr lang="es-ES" sz="2800"/>
            </a:br>
            <a:endParaRPr lang="es-ES" sz="280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1+#ppt_w/2"/>
                                          </p:val>
                                        </p:tav>
                                        <p:tav tm="100000">
                                          <p:val>
                                            <p:strVal val="#ppt_x"/>
                                          </p:val>
                                        </p:tav>
                                      </p:tavLst>
                                    </p:anim>
                                    <p:anim calcmode="lin" valueType="num">
                                      <p:cBhvr additive="base">
                                        <p:cTn id="8" dur="500" fill="hold"/>
                                        <p:tgtEl>
                                          <p:spTgt spid="2867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0"/>
            <a:ext cx="7772400" cy="5638800"/>
          </a:xfrm>
        </p:spPr>
        <p:txBody>
          <a:bodyPr/>
          <a:lstStyle/>
          <a:p>
            <a:pPr algn="just"/>
            <a:r>
              <a:rPr lang="es-ES" sz="2800">
                <a:latin typeface="Book Antiqua" pitchFamily="18" charset="0"/>
                <a:ea typeface="Batang" pitchFamily="18" charset="-127"/>
              </a:rPr>
              <a:t>Las ideas que la razón produce en su propia interioridad sin la presencia de la experiencia, sirven entonces, como ideas reguladoras de los principios de la acción moral. Kant distingue entre un obrar natural según leyes naturales, y un obrar por la representación de leyes racionales.  El primero es entendido como una especie de causalidad natural que actúa sobre las cosas y que es conocido dentro de los límites de la razón teórica; el segundo requiere de una voluntad que exige la presencia de la razón. </a:t>
            </a:r>
            <a:r>
              <a:rPr lang="es-ES" sz="2800">
                <a:latin typeface="Arial" charset="0"/>
                <a:cs typeface="Arial" charset="0"/>
              </a:rPr>
              <a:t/>
            </a:r>
            <a:br>
              <a:rPr lang="es-ES" sz="2800">
                <a:latin typeface="Arial" charset="0"/>
                <a:cs typeface="Arial" charset="0"/>
              </a:rPr>
            </a:br>
            <a:r>
              <a:rPr lang="es-ES" sz="2800">
                <a:latin typeface="Book Antiqua" pitchFamily="18" charset="0"/>
                <a:ea typeface="Batang" pitchFamily="18" charset="-127"/>
              </a:rPr>
              <a:t> </a:t>
            </a:r>
            <a:r>
              <a:rPr lang="es-MX" sz="2800">
                <a:latin typeface="Book Antiqua" pitchFamily="18" charset="0"/>
                <a:ea typeface="Batang" pitchFamily="18" charset="-127"/>
              </a:rPr>
              <a:t/>
            </a:r>
            <a:br>
              <a:rPr lang="es-MX" sz="2800">
                <a:latin typeface="Book Antiqua" pitchFamily="18" charset="0"/>
                <a:ea typeface="Batang" pitchFamily="18" charset="-127"/>
              </a:rPr>
            </a:br>
            <a:endParaRPr lang="es-ES" sz="2800">
              <a:latin typeface="Book Antiqua" pitchFamily="18" charset="0"/>
              <a:ea typeface="Batang" pitchFamily="18"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wipe(up)">
                                      <p:cBhvr>
                                        <p:cTn id="7" dur="75"/>
                                        <p:tgtEl>
                                          <p:spTgt spid="2969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81000"/>
            <a:ext cx="7772400" cy="5715000"/>
          </a:xfrm>
        </p:spPr>
        <p:txBody>
          <a:bodyPr/>
          <a:lstStyle/>
          <a:p>
            <a:pPr algn="just"/>
            <a:r>
              <a:rPr lang="es-ES" sz="3200">
                <a:latin typeface="Book Antiqua" pitchFamily="18" charset="0"/>
                <a:ea typeface="Batang" pitchFamily="18" charset="-127"/>
              </a:rPr>
              <a:t>En esta perspectiva la moral Kantiana se entiende desde aquella voluntad de los seres racionales que actúan bajo cierto tipo de representaciones. Quien está facultado para determinarse a sí mismo según sus principios racionales puros, está facultado también para obrar libremente. Esto permite la posibilidad de regular la acción práctica a partir de principios subjetivos o máximas para obrar con entera  responsabilidad, dejando de lado el sometimiento a leyes  externas.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p:cTn id="7" dur="1000" fill="hold"/>
                                        <p:tgtEl>
                                          <p:spTgt spid="30722"/>
                                        </p:tgtEl>
                                        <p:attrNameLst>
                                          <p:attrName>ppt_w</p:attrName>
                                        </p:attrNameLst>
                                      </p:cBhvr>
                                      <p:tavLst>
                                        <p:tav tm="0">
                                          <p:val>
                                            <p:fltVal val="0"/>
                                          </p:val>
                                        </p:tav>
                                        <p:tav tm="100000">
                                          <p:val>
                                            <p:strVal val="#ppt_w"/>
                                          </p:val>
                                        </p:tav>
                                      </p:tavLst>
                                    </p:anim>
                                    <p:anim calcmode="lin" valueType="num">
                                      <p:cBhvr>
                                        <p:cTn id="8" dur="1000" fill="hold"/>
                                        <p:tgtEl>
                                          <p:spTgt spid="30722"/>
                                        </p:tgtEl>
                                        <p:attrNameLst>
                                          <p:attrName>ppt_h</p:attrName>
                                        </p:attrNameLst>
                                      </p:cBhvr>
                                      <p:tavLst>
                                        <p:tav tm="0">
                                          <p:val>
                                            <p:fltVal val="0"/>
                                          </p:val>
                                        </p:tav>
                                        <p:tav tm="100000">
                                          <p:val>
                                            <p:strVal val="#ppt_h"/>
                                          </p:val>
                                        </p:tav>
                                      </p:tavLst>
                                    </p:anim>
                                    <p:anim calcmode="lin" valueType="num">
                                      <p:cBhvr>
                                        <p:cTn id="9" dur="1000" fill="hold"/>
                                        <p:tgtEl>
                                          <p:spTgt spid="3072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722"/>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a:r>
              <a:rPr lang="es-MX" sz="3200" b="1">
                <a:latin typeface="Book Antiqua" pitchFamily="18" charset="0"/>
                <a:ea typeface="Batang" pitchFamily="18" charset="-127"/>
              </a:rPr>
              <a:t>LA EDUCACIÓN COMO PUENTE PARA LA MAYORÍA DE EDAD</a:t>
            </a:r>
          </a:p>
        </p:txBody>
      </p:sp>
      <p:sp>
        <p:nvSpPr>
          <p:cNvPr id="31748" name="Rectangle 4"/>
          <p:cNvSpPr>
            <a:spLocks noGrp="1" noChangeArrowheads="1"/>
          </p:cNvSpPr>
          <p:nvPr>
            <p:ph type="body" sz="half" idx="2"/>
          </p:nvPr>
        </p:nvSpPr>
        <p:spPr>
          <a:xfrm>
            <a:off x="990600" y="2057400"/>
            <a:ext cx="7467600" cy="5181600"/>
          </a:xfrm>
        </p:spPr>
        <p:txBody>
          <a:bodyPr/>
          <a:lstStyle/>
          <a:p>
            <a:pPr algn="ctr"/>
            <a:r>
              <a:rPr lang="es-ES" sz="2800">
                <a:latin typeface="Book Antiqua" pitchFamily="18" charset="0"/>
                <a:ea typeface="Batang" pitchFamily="18" charset="-127"/>
              </a:rPr>
              <a:t>Llegados a este punto Kant nos señala que la educación es un instrumento para el logro de esta autodeterminación y apropiación subjetiva de la acción por medio de una facultad racional. La mayoría de edad como lo manifiesta en su artículo “Respuesta a la pregunta ¿Qué es la Ilustración?</a:t>
            </a:r>
            <a:r>
              <a:rPr lang="es-ES" sz="2800"/>
              <a:t> </a:t>
            </a:r>
            <a:r>
              <a:rPr lang="es-ES" sz="2800">
                <a:latin typeface="Book Antiqua" pitchFamily="18" charset="0"/>
                <a:ea typeface="Batang" pitchFamily="18" charset="-127"/>
              </a:rPr>
              <a:t>es la capacidad de servirse por sí mismo del propio entendimiento, </a:t>
            </a:r>
            <a:endParaRPr lang="es-E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anim calcmode="lin" valueType="num">
                                      <p:cBhvr additive="base">
                                        <p:cTn id="7" dur="500" fill="hold"/>
                                        <p:tgtEl>
                                          <p:spTgt spid="3174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174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lap.wav"/>
                                        </p:tgtEl>
                                      </p:cMediaNode>
                                    </p:audio>
                                  </p:sub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iterate type="lt">
                                    <p:tmPct val="100000"/>
                                  </p:iterate>
                                  <p:childTnLst>
                                    <p:set>
                                      <p:cBhvr>
                                        <p:cTn id="12" dur="1" fill="hold">
                                          <p:stCondLst>
                                            <p:cond delay="0"/>
                                          </p:stCondLst>
                                        </p:cTn>
                                        <p:tgtEl>
                                          <p:spTgt spid="31746">
                                            <p:txEl>
                                              <p:pRg st="0" end="0"/>
                                            </p:txEl>
                                          </p:spTgt>
                                        </p:tgtEl>
                                        <p:attrNameLst>
                                          <p:attrName>style.visibility</p:attrName>
                                        </p:attrNameLst>
                                      </p:cBhvr>
                                      <p:to>
                                        <p:strVal val="visible"/>
                                      </p:to>
                                    </p:set>
                                    <p:animEffect transition="in" filter="wipe(up)">
                                      <p:cBhvr>
                                        <p:cTn id="13" dur="75"/>
                                        <p:tgtEl>
                                          <p:spTgt spid="31746">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4"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P spid="31748" grpId="0" build="p" autoUpdateAnimBg="0"/>
    </p:bldLst>
  </p:timing>
</p:sld>
</file>

<file path=ppt/theme/theme1.xml><?xml version="1.0" encoding="utf-8"?>
<a:theme xmlns:a="http://schemas.openxmlformats.org/drawingml/2006/main" name="Bola de fuego">
  <a:themeElements>
    <a:clrScheme name="Bola de fuego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Bola de fueg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ola de fuego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Bola de fuego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Bola de fuego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presentaciones\Bola de fuego.pot</Template>
  <TotalTime>292</TotalTime>
  <Words>1052</Words>
  <Application>Microsoft Office PowerPoint</Application>
  <PresentationFormat>Presentación en pantalla (4:3)</PresentationFormat>
  <Paragraphs>38</Paragraphs>
  <Slides>15</Slides>
  <Notes>15</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15</vt:i4>
      </vt:variant>
    </vt:vector>
  </HeadingPairs>
  <TitlesOfParts>
    <vt:vector size="17" baseType="lpstr">
      <vt:lpstr>Bola de fuego</vt:lpstr>
      <vt:lpstr>MS Org Chart</vt:lpstr>
      <vt:lpstr>LA REFLEXIÓN KANTIANA SOBRE LA CIENCIA Y LA MORAL  </vt:lpstr>
      <vt:lpstr>KANT Y LA MODERNIDAD</vt:lpstr>
      <vt:lpstr>Experiencia y entendimiento</vt:lpstr>
      <vt:lpstr>ESQUEMA DE LA ÉXPERIENCIA</vt:lpstr>
      <vt:lpstr>    EL SENTIDO DE LA RAZÓN PRÁCTICA </vt:lpstr>
      <vt:lpstr>Lo que Kant se propone mostrarnos es: Hasta dónde se extiende la capacidad de conocer del entendimiento sin el concurso de la experiencia.  La posibilidad de una metafísica en el marco de la reflexión Kantiana se orienta así hacia el uso de la razón, no ya en un sentido teórico, sino práctico. En el sentido de una acción sometida a las pautas o leyes de la razón en conformidad con una acción moral. Las ideas que la razón produce en su propia interioridad sin la presencia de la experiencia, sirven entonces, como ideas reguladoras de los principios de la acción moral.  </vt:lpstr>
      <vt:lpstr>Las ideas que la razón produce en su propia interioridad sin la presencia de la experiencia, sirven entonces, como ideas reguladoras de los principios de la acción moral. Kant distingue entre un obrar natural según leyes naturales, y un obrar por la representación de leyes racionales.  El primero es entendido como una especie de causalidad natural que actúa sobre las cosas y que es conocido dentro de los límites de la razón teórica; el segundo requiere de una voluntad que exige la presencia de la razón.    </vt:lpstr>
      <vt:lpstr>En esta perspectiva la moral Kantiana se entiende desde aquella voluntad de los seres racionales que actúan bajo cierto tipo de representaciones. Quien está facultado para determinarse a sí mismo según sus principios racionales puros, está facultado también para obrar libremente. Esto permite la posibilidad de regular la acción práctica a partir de principios subjetivos o máximas para obrar con entera  responsabilidad, dejando de lado el sometimiento a leyes  externas. </vt:lpstr>
      <vt:lpstr>LA EDUCACIÓN COMO PUENTE PARA LA MAYORÍA DE EDAD</vt:lpstr>
      <vt:lpstr>LA MAYORÍA DE EDAD COMO HORIZONTE DE LA ACTITUD MORAL. </vt:lpstr>
      <vt:lpstr>La acción práctica encuentra que ella puede ser movida por principios venidos de su intencionalidad, de su orientación como acción humana, es decir, que la acción puede ser movida no por los fines que se proponga, no por su utilidad, no por el interés de las inclinaciones, sino por principios morales. Así el concepto de la buena voluntad se constituye en principio de la moralidad, la acción humana se ve motivada a actuar por el principio de la acción en sí misma, por una imagen moral del mundo, por un sujeto moral. </vt:lpstr>
      <vt:lpstr>Kant expresa este punto de vista mostrando que dado que el sujeto es sujeto de representaciones, puede hacer que su acción sea movida por máximas o principios personales que  al mismo tiempo puede querer que se conviertan en leyes universales de la acción.  </vt:lpstr>
      <vt:lpstr>Ahora bien, para acercarnos a una significación de la imagen moral del mundo, Kant nos propone tres tipos de proposiciones.  La primera, corresponde a la moralidad de hacer el bien, no por inclinación, sino por deber.  Esta proposición se extrae del contexto del mundo cotidiano y establece que el móvil de la acción, lo que la motiva, es una contrición que no depende de la buena voluntad, sino de intereses  empíricos.  Kant pone el ejemplo  de un mercader que no puede cobrar a unos y otros precios distintos, trátese de personas adultas o de niños. La segunda proposición la extrae Kant del obrar no por las ventajas o por los beneficios que se puedan obtener como resultado de una acción, sino por el motivo mismo de la moralidad:  "La acción hecha por deber tiene su valor moral, no  en el propósito que por medio de ella se quiere alcanzar, sino en la máxima por la cual ha sido resuelta." </vt:lpstr>
      <vt:lpstr>La tercera proposición para llegar a una imagen moral del mundo, la extrae Kant del deber como la necesidad de una acción por respeto a la ley:  "El deber es la necesidad de una acción por respeto a la ley".  Las acciones que tienen su fin en las cosas, en los objetos empíricos, nos dice Kant, no son acciones por respeto, el respeto nace del reconocimiento a la finitud, a la contingencia, por este motivo el respeto sólo puede ser aquello que se relacione con la voluntad; pero no una voluntad sometida a las inclinaciones, sino una voluntad que descarte los beneficios de su acción, esto es, una voluntad conforme a la simple ley en sí misma .    </vt:lpstr>
      <vt:lpstr> El uso del entendimiento en el sentido de una Mayoría de Edad no puede empezar diciendo que obramos por respeto a la ley exterior, esto sería heteronomía, y la modernidad en sus fundamentos reclama autonomía."  La moralidad moderna, tiene como base de sus principios la subjetividad racional del individuo  y su imagen moral del mundo, de esta manera, la razón vulgar se ve empujada cuando se cultiva a solicitar la ayuda de la filosofía.  La imagen moral del mundo que se nos da en la experiencia exige rebasar el marco de los meros hechos hacia una experiencia interna de la subjetividad; una experiencia en la cual Dios, la ley natural y la ley moral se nos dan en representaciones.  La comprensión de este nuevo marco para la Mayoría de Edad nos revela según Kant que "todos los conceptos morales tienen su asiento y origen completamente a priori, en la razón."  Por este motivo, los conceptos morales no pueden ser extraídos de ninguna experiencia empírica.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demos</dc:creator>
  <cp:lastModifiedBy>SARA</cp:lastModifiedBy>
  <cp:revision>13</cp:revision>
  <cp:lastPrinted>1601-01-01T00:00:00Z</cp:lastPrinted>
  <dcterms:created xsi:type="dcterms:W3CDTF">2001-09-26T00:40:12Z</dcterms:created>
  <dcterms:modified xsi:type="dcterms:W3CDTF">2011-07-22T01:46:45Z</dcterms:modified>
</cp:coreProperties>
</file>